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9A98D12C-4709-40CC-915A-39CC2FC3FD5D}" type="datetimeFigureOut">
              <a:rPr lang="es-CO" smtClean="0"/>
              <a:t>11/03/2013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258FE1A-84DC-41EC-952E-0325F488A2AA}" type="slidenum">
              <a:rPr lang="es-CO" smtClean="0"/>
              <a:t>‹Nº›</a:t>
            </a:fld>
            <a:endParaRPr lang="es-CO"/>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s-ES" smtClean="0"/>
              <a:t>Haga clic para modificar el estilo de título del patrón</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A98D12C-4709-40CC-915A-39CC2FC3FD5D}" type="datetimeFigureOut">
              <a:rPr lang="es-CO" smtClean="0"/>
              <a:t>11/03/2013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258FE1A-84DC-41EC-952E-0325F488A2AA}"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9A98D12C-4709-40CC-915A-39CC2FC3FD5D}" type="datetimeFigureOut">
              <a:rPr lang="es-CO" smtClean="0"/>
              <a:t>11/03/2013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258FE1A-84DC-41EC-952E-0325F488A2AA}"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4" name="Date Placeholder 3"/>
          <p:cNvSpPr>
            <a:spLocks noGrp="1"/>
          </p:cNvSpPr>
          <p:nvPr>
            <p:ph type="dt" sz="half" idx="10"/>
          </p:nvPr>
        </p:nvSpPr>
        <p:spPr/>
        <p:txBody>
          <a:bodyPr/>
          <a:lstStyle/>
          <a:p>
            <a:fld id="{9A98D12C-4709-40CC-915A-39CC2FC3FD5D}" type="datetimeFigureOut">
              <a:rPr lang="es-CO" smtClean="0"/>
              <a:t>11/03/2013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258FE1A-84DC-41EC-952E-0325F488A2AA}" type="slidenum">
              <a:rPr lang="es-CO" smtClean="0"/>
              <a:t>‹Nº›</a:t>
            </a:fld>
            <a:endParaRPr lang="es-CO"/>
          </a:p>
        </p:txBody>
      </p:sp>
      <p:sp>
        <p:nvSpPr>
          <p:cNvPr id="8" name="Content Placeholder 7"/>
          <p:cNvSpPr>
            <a:spLocks noGrp="1"/>
          </p:cNvSpPr>
          <p:nvPr>
            <p:ph sz="quarter" idx="13"/>
          </p:nvPr>
        </p:nvSpPr>
        <p:spPr>
          <a:xfrm>
            <a:off x="609600" y="1600200"/>
            <a:ext cx="7924800" cy="4114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9A98D12C-4709-40CC-915A-39CC2FC3FD5D}" type="datetimeFigureOut">
              <a:rPr lang="es-CO" smtClean="0"/>
              <a:t>11/03/2013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F258FE1A-84DC-41EC-952E-0325F488A2AA}"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5" name="Date Placeholder 4"/>
          <p:cNvSpPr>
            <a:spLocks noGrp="1"/>
          </p:cNvSpPr>
          <p:nvPr>
            <p:ph type="dt" sz="half" idx="10"/>
          </p:nvPr>
        </p:nvSpPr>
        <p:spPr/>
        <p:txBody>
          <a:bodyPr/>
          <a:lstStyle/>
          <a:p>
            <a:fld id="{9A98D12C-4709-40CC-915A-39CC2FC3FD5D}" type="datetimeFigureOut">
              <a:rPr lang="es-CO" smtClean="0"/>
              <a:t>11/03/2013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258FE1A-84DC-41EC-952E-0325F488A2AA}"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7" name="Date Placeholder 6"/>
          <p:cNvSpPr>
            <a:spLocks noGrp="1"/>
          </p:cNvSpPr>
          <p:nvPr>
            <p:ph type="dt" sz="half" idx="10"/>
          </p:nvPr>
        </p:nvSpPr>
        <p:spPr/>
        <p:txBody>
          <a:bodyPr/>
          <a:lstStyle/>
          <a:p>
            <a:fld id="{9A98D12C-4709-40CC-915A-39CC2FC3FD5D}" type="datetimeFigureOut">
              <a:rPr lang="es-CO" smtClean="0"/>
              <a:t>11/03/2013</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F258FE1A-84DC-41EC-952E-0325F488A2AA}"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A98D12C-4709-40CC-915A-39CC2FC3FD5D}" type="datetimeFigureOut">
              <a:rPr lang="es-CO" smtClean="0"/>
              <a:t>11/03/2013</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F258FE1A-84DC-41EC-952E-0325F488A2AA}"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98D12C-4709-40CC-915A-39CC2FC3FD5D}" type="datetimeFigureOut">
              <a:rPr lang="es-CO" smtClean="0"/>
              <a:t>11/03/2013</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F258FE1A-84DC-41EC-952E-0325F488A2AA}"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A98D12C-4709-40CC-915A-39CC2FC3FD5D}" type="datetimeFigureOut">
              <a:rPr lang="es-CO" smtClean="0"/>
              <a:t>11/03/2013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258FE1A-84DC-41EC-952E-0325F488A2AA}"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9A98D12C-4709-40CC-915A-39CC2FC3FD5D}" type="datetimeFigureOut">
              <a:rPr lang="es-CO" smtClean="0"/>
              <a:t>11/03/2013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F258FE1A-84DC-41EC-952E-0325F488A2AA}"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9A98D12C-4709-40CC-915A-39CC2FC3FD5D}" type="datetimeFigureOut">
              <a:rPr lang="es-CO" smtClean="0"/>
              <a:t>11/03/2013</a:t>
            </a:fld>
            <a:endParaRPr lang="es-CO"/>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s-CO"/>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F258FE1A-84DC-41EC-952E-0325F488A2AA}" type="slidenum">
              <a:rPr lang="es-CO" smtClean="0"/>
              <a:t>‹Nº›</a:t>
            </a:fld>
            <a:endParaRPr lang="es-CO"/>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1043608" y="1556792"/>
            <a:ext cx="6400800" cy="5184576"/>
          </a:xfrm>
        </p:spPr>
        <p:txBody>
          <a:bodyPr/>
          <a:lstStyle/>
          <a:p>
            <a:endParaRPr lang="es-CO" sz="3200" dirty="0" smtClean="0">
              <a:solidFill>
                <a:srgbClr val="FFFF00"/>
              </a:solidFill>
              <a:latin typeface="Comic Sans MS" pitchFamily="66" charset="0"/>
            </a:endParaRPr>
          </a:p>
          <a:p>
            <a:r>
              <a:rPr lang="es-CO" sz="3200" dirty="0">
                <a:solidFill>
                  <a:srgbClr val="FFFF00"/>
                </a:solidFill>
                <a:latin typeface="Comic Sans MS" pitchFamily="66" charset="0"/>
              </a:rPr>
              <a:t> </a:t>
            </a:r>
            <a:r>
              <a:rPr lang="es-CO" sz="3200" dirty="0" smtClean="0">
                <a:solidFill>
                  <a:srgbClr val="FFFF00"/>
                </a:solidFill>
                <a:latin typeface="Comic Sans MS" pitchFamily="66" charset="0"/>
              </a:rPr>
              <a:t>  OCTAVIO CARABALI.</a:t>
            </a:r>
          </a:p>
          <a:p>
            <a:endParaRPr lang="es-CO" dirty="0" smtClean="0">
              <a:solidFill>
                <a:srgbClr val="FFFF00"/>
              </a:solidFill>
              <a:latin typeface="Comic Sans MS" pitchFamily="66" charset="0"/>
            </a:endParaRPr>
          </a:p>
          <a:p>
            <a:endParaRPr lang="es-CO" dirty="0">
              <a:solidFill>
                <a:srgbClr val="FFFF00"/>
              </a:solidFill>
              <a:latin typeface="Comic Sans MS" pitchFamily="66" charset="0"/>
            </a:endParaRPr>
          </a:p>
          <a:p>
            <a:r>
              <a:rPr lang="es-CO" sz="3200" dirty="0" smtClean="0">
                <a:solidFill>
                  <a:srgbClr val="FFFF00"/>
                </a:solidFill>
                <a:latin typeface="Comic Sans MS" pitchFamily="66" charset="0"/>
              </a:rPr>
              <a:t>ANDRES FELIPE TRUJILLO R.</a:t>
            </a:r>
          </a:p>
          <a:p>
            <a:endParaRPr lang="es-CO" sz="3200" dirty="0">
              <a:solidFill>
                <a:srgbClr val="FFFF00"/>
              </a:solidFill>
              <a:latin typeface="Comic Sans MS" pitchFamily="66" charset="0"/>
            </a:endParaRPr>
          </a:p>
          <a:p>
            <a:r>
              <a:rPr lang="es-CO" sz="3200" dirty="0">
                <a:solidFill>
                  <a:srgbClr val="FFFF00"/>
                </a:solidFill>
                <a:latin typeface="Comic Sans MS" pitchFamily="66" charset="0"/>
              </a:rPr>
              <a:t>LICEO SAN </a:t>
            </a:r>
            <a:r>
              <a:rPr lang="es-CO" sz="3200" dirty="0" smtClean="0">
                <a:solidFill>
                  <a:srgbClr val="FFFF00"/>
                </a:solidFill>
                <a:latin typeface="Comic Sans MS" pitchFamily="66" charset="0"/>
              </a:rPr>
              <a:t>ANTONIO.</a:t>
            </a:r>
          </a:p>
          <a:p>
            <a:r>
              <a:rPr lang="es-CO" sz="3200" dirty="0" smtClean="0">
                <a:solidFill>
                  <a:srgbClr val="FFFF00"/>
                </a:solidFill>
                <a:latin typeface="Comic Sans MS" pitchFamily="66" charset="0"/>
              </a:rPr>
              <a:t>2013.</a:t>
            </a:r>
            <a:endParaRPr lang="es-CO" sz="3200" dirty="0">
              <a:solidFill>
                <a:srgbClr val="FFFF00"/>
              </a:solidFill>
              <a:latin typeface="Comic Sans MS" pitchFamily="66" charset="0"/>
            </a:endParaRPr>
          </a:p>
        </p:txBody>
      </p:sp>
      <p:sp>
        <p:nvSpPr>
          <p:cNvPr id="2" name="1 Título"/>
          <p:cNvSpPr>
            <a:spLocks noGrp="1"/>
          </p:cNvSpPr>
          <p:nvPr>
            <p:ph type="ctrTitle"/>
          </p:nvPr>
        </p:nvSpPr>
        <p:spPr>
          <a:xfrm>
            <a:off x="683568" y="548681"/>
            <a:ext cx="7772400" cy="720079"/>
          </a:xfrm>
        </p:spPr>
        <p:txBody>
          <a:bodyPr/>
          <a:lstStyle/>
          <a:p>
            <a:r>
              <a:rPr lang="es-CO" dirty="0" smtClean="0">
                <a:solidFill>
                  <a:srgbClr val="FFFF00"/>
                </a:solidFill>
                <a:latin typeface="Comic Sans MS" pitchFamily="66" charset="0"/>
              </a:rPr>
              <a:t>ELECTRONICA BASICA.</a:t>
            </a:r>
            <a:endParaRPr lang="es-CO" dirty="0">
              <a:solidFill>
                <a:srgbClr val="FFFF00"/>
              </a:solidFill>
              <a:latin typeface="Comic Sans MS" pitchFamily="66" charset="0"/>
            </a:endParaRPr>
          </a:p>
        </p:txBody>
      </p:sp>
    </p:spTree>
    <p:extLst>
      <p:ext uri="{BB962C8B-B14F-4D97-AF65-F5344CB8AC3E}">
        <p14:creationId xmlns:p14="http://schemas.microsoft.com/office/powerpoint/2010/main" val="2536518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sz="3600" dirty="0" smtClean="0">
                <a:solidFill>
                  <a:srgbClr val="FFFF00"/>
                </a:solidFill>
                <a:latin typeface="Comic Sans MS" pitchFamily="66" charset="0"/>
              </a:rPr>
              <a:t>CORRIENTE.</a:t>
            </a:r>
            <a:endParaRPr lang="es-CO" sz="3600" dirty="0">
              <a:solidFill>
                <a:srgbClr val="FFFF00"/>
              </a:solidFill>
              <a:latin typeface="Comic Sans MS" pitchFamily="66" charset="0"/>
            </a:endParaRPr>
          </a:p>
        </p:txBody>
      </p:sp>
      <p:sp>
        <p:nvSpPr>
          <p:cNvPr id="3" name="2 Marcador de contenido"/>
          <p:cNvSpPr>
            <a:spLocks noGrp="1"/>
          </p:cNvSpPr>
          <p:nvPr>
            <p:ph sz="quarter" idx="13"/>
          </p:nvPr>
        </p:nvSpPr>
        <p:spPr>
          <a:xfrm>
            <a:off x="609600" y="1600200"/>
            <a:ext cx="7924800" cy="4061048"/>
          </a:xfrm>
        </p:spPr>
        <p:txBody>
          <a:bodyPr>
            <a:normAutofit/>
          </a:bodyPr>
          <a:lstStyle/>
          <a:p>
            <a:pPr marL="0" indent="0">
              <a:buNone/>
            </a:pPr>
            <a:r>
              <a:rPr lang="es-CO" sz="2000" dirty="0">
                <a:solidFill>
                  <a:srgbClr val="FFFF00"/>
                </a:solidFill>
                <a:latin typeface="Comic Sans MS" pitchFamily="66" charset="0"/>
              </a:rPr>
              <a:t>La </a:t>
            </a:r>
            <a:r>
              <a:rPr lang="es-CO" sz="2000" b="1" dirty="0">
                <a:solidFill>
                  <a:srgbClr val="FFFF00"/>
                </a:solidFill>
                <a:latin typeface="Comic Sans MS" pitchFamily="66" charset="0"/>
              </a:rPr>
              <a:t>corriente</a:t>
            </a:r>
            <a:r>
              <a:rPr lang="es-CO" sz="2000" dirty="0">
                <a:solidFill>
                  <a:srgbClr val="FFFF00"/>
                </a:solidFill>
                <a:latin typeface="Comic Sans MS" pitchFamily="66" charset="0"/>
              </a:rPr>
              <a:t> o </a:t>
            </a:r>
            <a:r>
              <a:rPr lang="es-CO" sz="2000" b="1" dirty="0">
                <a:solidFill>
                  <a:srgbClr val="FFFF00"/>
                </a:solidFill>
                <a:latin typeface="Comic Sans MS" pitchFamily="66" charset="0"/>
              </a:rPr>
              <a:t>intensidad eléctrica</a:t>
            </a:r>
            <a:r>
              <a:rPr lang="es-CO" sz="2000" dirty="0">
                <a:solidFill>
                  <a:srgbClr val="FFFF00"/>
                </a:solidFill>
                <a:latin typeface="Comic Sans MS" pitchFamily="66" charset="0"/>
              </a:rPr>
              <a:t> es el flujo de carga por unidad de tiempo que recorre un material.  Se debe al movimiento de los </a:t>
            </a:r>
            <a:r>
              <a:rPr lang="es-CO" sz="2000" dirty="0" smtClean="0">
                <a:solidFill>
                  <a:srgbClr val="FFFF00"/>
                </a:solidFill>
                <a:latin typeface="Comic Sans MS" pitchFamily="66" charset="0"/>
              </a:rPr>
              <a:t>electrones</a:t>
            </a:r>
            <a:r>
              <a:rPr lang="es-CO" sz="2000" dirty="0">
                <a:solidFill>
                  <a:srgbClr val="FFFF00"/>
                </a:solidFill>
                <a:latin typeface="Comic Sans MS" pitchFamily="66" charset="0"/>
              </a:rPr>
              <a:t> </a:t>
            </a:r>
            <a:r>
              <a:rPr lang="es-CO" sz="2000" dirty="0" smtClean="0">
                <a:solidFill>
                  <a:srgbClr val="FFFF00"/>
                </a:solidFill>
                <a:latin typeface="Comic Sans MS" pitchFamily="66" charset="0"/>
              </a:rPr>
              <a:t>en </a:t>
            </a:r>
            <a:r>
              <a:rPr lang="es-CO" sz="2000" dirty="0">
                <a:solidFill>
                  <a:srgbClr val="FFFF00"/>
                </a:solidFill>
                <a:latin typeface="Comic Sans MS" pitchFamily="66" charset="0"/>
              </a:rPr>
              <a:t>el interior del material. En el Sistema </a:t>
            </a:r>
            <a:r>
              <a:rPr lang="es-CO" sz="2000" dirty="0" smtClean="0">
                <a:solidFill>
                  <a:srgbClr val="FFFF00"/>
                </a:solidFill>
                <a:latin typeface="Comic Sans MS" pitchFamily="66" charset="0"/>
              </a:rPr>
              <a:t>Internacional </a:t>
            </a:r>
            <a:r>
              <a:rPr lang="es-CO" sz="2000" dirty="0">
                <a:solidFill>
                  <a:srgbClr val="FFFF00"/>
                </a:solidFill>
                <a:latin typeface="Comic Sans MS" pitchFamily="66" charset="0"/>
              </a:rPr>
              <a:t>de Unidades se expresa en C/s (culombios sobre segundo), unidad que se denomina amperio. Una corriente eléctrica, puesto que se trata de un movimiento de cargas, produce un campo magnético, un fenómeno que puede aprovecharse en el electroimán.</a:t>
            </a:r>
          </a:p>
          <a:p>
            <a:pPr marL="0" indent="0">
              <a:buNone/>
            </a:pPr>
            <a:r>
              <a:rPr lang="es-CO" sz="2000" dirty="0">
                <a:solidFill>
                  <a:srgbClr val="FFFF00"/>
                </a:solidFill>
                <a:latin typeface="Comic Sans MS" pitchFamily="66" charset="0"/>
              </a:rPr>
              <a:t>El instrumento usado para medir la intensidad de la corriente eléctrica es el </a:t>
            </a:r>
            <a:r>
              <a:rPr lang="es-CO" sz="2000" dirty="0" smtClean="0">
                <a:solidFill>
                  <a:srgbClr val="FFFF00"/>
                </a:solidFill>
                <a:latin typeface="Comic Sans MS" pitchFamily="66" charset="0"/>
              </a:rPr>
              <a:t>galvanómetro</a:t>
            </a:r>
            <a:r>
              <a:rPr lang="es-CO" sz="2000" dirty="0">
                <a:solidFill>
                  <a:srgbClr val="FFFF00"/>
                </a:solidFill>
                <a:latin typeface="Comic Sans MS" pitchFamily="66" charset="0"/>
              </a:rPr>
              <a:t> que, calibrado en amperios, se llama </a:t>
            </a:r>
            <a:r>
              <a:rPr lang="es-CO" sz="2000" dirty="0" smtClean="0">
                <a:solidFill>
                  <a:srgbClr val="FFFF00"/>
                </a:solidFill>
                <a:latin typeface="Comic Sans MS" pitchFamily="66" charset="0"/>
              </a:rPr>
              <a:t>amperímetro, </a:t>
            </a:r>
            <a:r>
              <a:rPr lang="es-CO" sz="2000" dirty="0">
                <a:solidFill>
                  <a:srgbClr val="FFFF00"/>
                </a:solidFill>
                <a:latin typeface="Comic Sans MS" pitchFamily="66" charset="0"/>
              </a:rPr>
              <a:t>colocado en serie con el conductor cuya intensidad se desea medir.</a:t>
            </a:r>
          </a:p>
          <a:p>
            <a:endParaRPr lang="es-CO" sz="2000" dirty="0"/>
          </a:p>
        </p:txBody>
      </p:sp>
    </p:spTree>
    <p:extLst>
      <p:ext uri="{BB962C8B-B14F-4D97-AF65-F5344CB8AC3E}">
        <p14:creationId xmlns:p14="http://schemas.microsoft.com/office/powerpoint/2010/main" val="184374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sz="3600" dirty="0" smtClean="0">
                <a:solidFill>
                  <a:srgbClr val="FFFF00"/>
                </a:solidFill>
                <a:latin typeface="Comic Sans MS" pitchFamily="66" charset="0"/>
              </a:rPr>
              <a:t>Voltaje.</a:t>
            </a:r>
            <a:endParaRPr lang="es-CO" sz="3600" dirty="0">
              <a:solidFill>
                <a:srgbClr val="FFFF00"/>
              </a:solidFill>
              <a:latin typeface="Comic Sans MS" pitchFamily="66" charset="0"/>
            </a:endParaRPr>
          </a:p>
        </p:txBody>
      </p:sp>
      <p:sp>
        <p:nvSpPr>
          <p:cNvPr id="3" name="2 Marcador de contenido"/>
          <p:cNvSpPr>
            <a:spLocks noGrp="1"/>
          </p:cNvSpPr>
          <p:nvPr>
            <p:ph sz="quarter" idx="13"/>
          </p:nvPr>
        </p:nvSpPr>
        <p:spPr/>
        <p:txBody>
          <a:bodyPr>
            <a:normAutofit/>
          </a:bodyPr>
          <a:lstStyle/>
          <a:p>
            <a:pPr marL="0" indent="0">
              <a:buNone/>
            </a:pPr>
            <a:endParaRPr lang="es-CO" sz="2000" dirty="0" smtClean="0">
              <a:solidFill>
                <a:srgbClr val="FFFF00"/>
              </a:solidFill>
              <a:latin typeface="Comic Sans MS" pitchFamily="66" charset="0"/>
            </a:endParaRPr>
          </a:p>
          <a:p>
            <a:pPr marL="0" indent="0">
              <a:buNone/>
            </a:pPr>
            <a:r>
              <a:rPr lang="es-CO" sz="2000" dirty="0" smtClean="0">
                <a:solidFill>
                  <a:srgbClr val="FFFF00"/>
                </a:solidFill>
                <a:latin typeface="Comic Sans MS" pitchFamily="66" charset="0"/>
              </a:rPr>
              <a:t>El </a:t>
            </a:r>
            <a:r>
              <a:rPr lang="es-CO" sz="2000" dirty="0">
                <a:solidFill>
                  <a:srgbClr val="FFFF00"/>
                </a:solidFill>
                <a:latin typeface="Comic Sans MS" pitchFamily="66" charset="0"/>
              </a:rPr>
              <a:t>voltaje, tensión o diferencia de potencial es la presión que ejerce una fuente de suministro de energía eléctrica o fuerza electromotriz </a:t>
            </a:r>
            <a:r>
              <a:rPr lang="es-CO" sz="2000" b="1" dirty="0">
                <a:solidFill>
                  <a:srgbClr val="FFFF00"/>
                </a:solidFill>
                <a:latin typeface="Comic Sans MS" pitchFamily="66" charset="0"/>
              </a:rPr>
              <a:t>(FEM)</a:t>
            </a:r>
            <a:r>
              <a:rPr lang="es-CO" sz="2000" dirty="0">
                <a:solidFill>
                  <a:srgbClr val="FFFF00"/>
                </a:solidFill>
                <a:latin typeface="Comic Sans MS" pitchFamily="66" charset="0"/>
              </a:rPr>
              <a:t> sobre las cargas eléctricas o electrones en un circuito eléctrico cerrado, para que se establezca el flujo de una corriente eléctrica.</a:t>
            </a:r>
            <a:r>
              <a:rPr lang="es-CO" sz="2000" dirty="0">
                <a:solidFill>
                  <a:srgbClr val="FFFF00"/>
                </a:solidFill>
                <a:latin typeface="Comic Sans MS" pitchFamily="66" charset="0"/>
              </a:rPr>
              <a:t/>
            </a:r>
            <a:br>
              <a:rPr lang="es-CO" sz="2000" dirty="0">
                <a:solidFill>
                  <a:srgbClr val="FFFF00"/>
                </a:solidFill>
                <a:latin typeface="Comic Sans MS" pitchFamily="66" charset="0"/>
              </a:rPr>
            </a:br>
            <a:r>
              <a:rPr lang="es-CO" sz="2000" dirty="0">
                <a:solidFill>
                  <a:srgbClr val="FFFF00"/>
                </a:solidFill>
                <a:latin typeface="Comic Sans MS" pitchFamily="66" charset="0"/>
              </a:rPr>
              <a:t/>
            </a:r>
            <a:br>
              <a:rPr lang="es-CO" sz="2000" dirty="0">
                <a:solidFill>
                  <a:srgbClr val="FFFF00"/>
                </a:solidFill>
                <a:latin typeface="Comic Sans MS" pitchFamily="66" charset="0"/>
              </a:rPr>
            </a:br>
            <a:r>
              <a:rPr lang="es-CO" sz="2000" dirty="0">
                <a:solidFill>
                  <a:srgbClr val="FFFF00"/>
                </a:solidFill>
                <a:latin typeface="Comic Sans MS" pitchFamily="66" charset="0"/>
              </a:rPr>
              <a:t>A mayor diferencia de potencial o presión que ejerza una fuente de FEM sobre las cargas eléctricas o electrones contenidos en un conductor, mayor será el voltaje o tensión existente en el circuito al que corresponda ese conductor.</a:t>
            </a:r>
            <a:r>
              <a:rPr lang="es-CO" sz="2000" dirty="0"/>
              <a:t/>
            </a:r>
            <a:br>
              <a:rPr lang="es-CO" sz="2000" dirty="0"/>
            </a:br>
            <a:endParaRPr lang="es-CO" sz="2000" dirty="0"/>
          </a:p>
        </p:txBody>
      </p:sp>
    </p:spTree>
    <p:extLst>
      <p:ext uri="{BB962C8B-B14F-4D97-AF65-F5344CB8AC3E}">
        <p14:creationId xmlns:p14="http://schemas.microsoft.com/office/powerpoint/2010/main" val="1072350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sz="3600" dirty="0" smtClean="0">
                <a:solidFill>
                  <a:srgbClr val="FFFF00"/>
                </a:solidFill>
                <a:latin typeface="Comic Sans MS" pitchFamily="66" charset="0"/>
              </a:rPr>
              <a:t>Polaridad.</a:t>
            </a:r>
            <a:endParaRPr lang="es-CO" sz="3600" dirty="0">
              <a:solidFill>
                <a:srgbClr val="FFFF00"/>
              </a:solidFill>
              <a:latin typeface="Comic Sans MS" pitchFamily="66" charset="0"/>
            </a:endParaRPr>
          </a:p>
        </p:txBody>
      </p:sp>
      <p:sp>
        <p:nvSpPr>
          <p:cNvPr id="3" name="2 Marcador de contenido"/>
          <p:cNvSpPr>
            <a:spLocks noGrp="1"/>
          </p:cNvSpPr>
          <p:nvPr>
            <p:ph sz="quarter" idx="13"/>
          </p:nvPr>
        </p:nvSpPr>
        <p:spPr/>
        <p:txBody>
          <a:bodyPr/>
          <a:lstStyle/>
          <a:p>
            <a:pPr marL="0" indent="0">
              <a:buNone/>
            </a:pPr>
            <a:r>
              <a:rPr lang="es-CO" sz="2000" dirty="0">
                <a:solidFill>
                  <a:srgbClr val="FFFF00"/>
                </a:solidFill>
                <a:latin typeface="Comic Sans MS" pitchFamily="66" charset="0"/>
              </a:rPr>
              <a:t>En Ingeniería eléctrica se denomina </a:t>
            </a:r>
            <a:r>
              <a:rPr lang="es-CO" sz="2000" b="1" dirty="0">
                <a:solidFill>
                  <a:srgbClr val="FFFF00"/>
                </a:solidFill>
                <a:latin typeface="Comic Sans MS" pitchFamily="66" charset="0"/>
              </a:rPr>
              <a:t>polaridad</a:t>
            </a:r>
            <a:r>
              <a:rPr lang="es-CO" sz="2000" dirty="0">
                <a:solidFill>
                  <a:srgbClr val="FFFF00"/>
                </a:solidFill>
                <a:latin typeface="Comic Sans MS" pitchFamily="66" charset="0"/>
              </a:rPr>
              <a:t> a la cualidad que permite distinguir cada uno de los terminales de una pila, batería u otras máquinas eléctricas de </a:t>
            </a:r>
            <a:r>
              <a:rPr lang="es-CO" sz="2000" dirty="0" smtClean="0">
                <a:solidFill>
                  <a:srgbClr val="FFFF00"/>
                </a:solidFill>
                <a:latin typeface="Comic Sans MS" pitchFamily="66" charset="0"/>
              </a:rPr>
              <a:t>corriente </a:t>
            </a:r>
            <a:r>
              <a:rPr lang="es-CO" sz="2000" dirty="0">
                <a:solidFill>
                  <a:srgbClr val="FFFF00"/>
                </a:solidFill>
                <a:latin typeface="Comic Sans MS" pitchFamily="66" charset="0"/>
              </a:rPr>
              <a:t>continua. Cada uno de estos terminales llamados polos puede ser positivo o negativo.</a:t>
            </a:r>
          </a:p>
          <a:p>
            <a:pPr marL="0" indent="0">
              <a:buNone/>
            </a:pPr>
            <a:r>
              <a:rPr lang="es-CO" sz="2000" dirty="0">
                <a:solidFill>
                  <a:srgbClr val="FFFF00"/>
                </a:solidFill>
                <a:latin typeface="Comic Sans MS" pitchFamily="66" charset="0"/>
              </a:rPr>
              <a:t>Antes del descubrimiento de que la corriente eléctrica es un flujo de portadores de carga eléctrica, que en los metales son electrones y circulan desde el polo negativo o cátodo al positivo o ánodo, ésta se definió como un flujo de cargas positivas y se fijó el sentido convencional de circulación de la corriente como un flujo de cargas desde el polo positivo al negativo.</a:t>
            </a:r>
          </a:p>
          <a:p>
            <a:pPr marL="0" indent="0">
              <a:buNone/>
            </a:pPr>
            <a:endParaRPr lang="es-CO" dirty="0"/>
          </a:p>
        </p:txBody>
      </p:sp>
    </p:spTree>
    <p:extLst>
      <p:ext uri="{BB962C8B-B14F-4D97-AF65-F5344CB8AC3E}">
        <p14:creationId xmlns:p14="http://schemas.microsoft.com/office/powerpoint/2010/main" val="1767462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sz="3600" dirty="0" smtClean="0">
                <a:solidFill>
                  <a:srgbClr val="FFFF00"/>
                </a:solidFill>
                <a:latin typeface="Comic Sans MS" pitchFamily="66" charset="0"/>
              </a:rPr>
              <a:t>Neutro.</a:t>
            </a:r>
            <a:endParaRPr lang="es-CO" sz="3600" dirty="0">
              <a:solidFill>
                <a:srgbClr val="FFFF00"/>
              </a:solidFill>
              <a:latin typeface="Comic Sans MS" pitchFamily="66" charset="0"/>
            </a:endParaRPr>
          </a:p>
        </p:txBody>
      </p:sp>
      <p:sp>
        <p:nvSpPr>
          <p:cNvPr id="3" name="2 Marcador de contenido"/>
          <p:cNvSpPr>
            <a:spLocks noGrp="1"/>
          </p:cNvSpPr>
          <p:nvPr>
            <p:ph sz="quarter" idx="13"/>
          </p:nvPr>
        </p:nvSpPr>
        <p:spPr/>
        <p:txBody>
          <a:bodyPr>
            <a:normAutofit/>
          </a:bodyPr>
          <a:lstStyle/>
          <a:p>
            <a:pPr marL="0" indent="0">
              <a:buNone/>
            </a:pPr>
            <a:r>
              <a:rPr lang="es-CO" sz="2000" dirty="0">
                <a:solidFill>
                  <a:srgbClr val="FFFF00"/>
                </a:solidFill>
                <a:latin typeface="Comic Sans MS" pitchFamily="66" charset="0"/>
              </a:rPr>
              <a:t>Básicamente, para que circule corriente debemos tener dos conductores. Entre ellos se establece una diferencia de potencial, y circula la corriente que no son más que electrones libres que se mueven por esos conductores. </a:t>
            </a:r>
            <a:r>
              <a:rPr lang="es-CO" sz="2000" dirty="0">
                <a:solidFill>
                  <a:srgbClr val="FFFF00"/>
                </a:solidFill>
                <a:latin typeface="Comic Sans MS" pitchFamily="66" charset="0"/>
              </a:rPr>
              <a:t/>
            </a:r>
            <a:br>
              <a:rPr lang="es-CO" sz="2000" dirty="0">
                <a:solidFill>
                  <a:srgbClr val="FFFF00"/>
                </a:solidFill>
                <a:latin typeface="Comic Sans MS" pitchFamily="66" charset="0"/>
              </a:rPr>
            </a:br>
            <a:r>
              <a:rPr lang="es-CO" sz="2000" dirty="0">
                <a:solidFill>
                  <a:srgbClr val="FFFF00"/>
                </a:solidFill>
                <a:latin typeface="Comic Sans MS" pitchFamily="66" charset="0"/>
              </a:rPr>
              <a:t>Si se trata de corriente continua CC, como es la del coche por ejemplo, se les llama positivo y negativo. </a:t>
            </a:r>
            <a:r>
              <a:rPr lang="es-CO" sz="2000" dirty="0">
                <a:solidFill>
                  <a:srgbClr val="FFFF00"/>
                </a:solidFill>
                <a:latin typeface="Comic Sans MS" pitchFamily="66" charset="0"/>
              </a:rPr>
              <a:t/>
            </a:r>
            <a:br>
              <a:rPr lang="es-CO" sz="2000" dirty="0">
                <a:solidFill>
                  <a:srgbClr val="FFFF00"/>
                </a:solidFill>
                <a:latin typeface="Comic Sans MS" pitchFamily="66" charset="0"/>
              </a:rPr>
            </a:br>
            <a:r>
              <a:rPr lang="es-CO" sz="2000" dirty="0">
                <a:solidFill>
                  <a:srgbClr val="FFFF00"/>
                </a:solidFill>
                <a:latin typeface="Comic Sans MS" pitchFamily="66" charset="0"/>
              </a:rPr>
              <a:t>Si se trata de corriente alterna CA, como la de nuestra casa, se les llaman fases y/o neutro. La CA se genera en las centrales como trifásica, de tres fases, a altísimo voltaje. En los centros de transformación, en las sub-estaciones, en los transformadores, la convertimos en corriente </a:t>
            </a:r>
            <a:r>
              <a:rPr lang="es-CO" sz="2000" dirty="0" smtClean="0">
                <a:solidFill>
                  <a:srgbClr val="FFFF00"/>
                </a:solidFill>
                <a:latin typeface="Comic Sans MS" pitchFamily="66" charset="0"/>
              </a:rPr>
              <a:t>trifásica + neutro </a:t>
            </a:r>
            <a:r>
              <a:rPr lang="es-CO" sz="2000" dirty="0">
                <a:solidFill>
                  <a:srgbClr val="FFFF00"/>
                </a:solidFill>
                <a:latin typeface="Comic Sans MS" pitchFamily="66" charset="0"/>
              </a:rPr>
              <a:t>o la dejamos solo trifásica, dependiendo de las necesidades de distribución.</a:t>
            </a:r>
            <a:endParaRPr lang="es-CO" sz="2000" dirty="0">
              <a:solidFill>
                <a:srgbClr val="FFFF00"/>
              </a:solidFill>
              <a:latin typeface="Comic Sans MS" pitchFamily="66" charset="0"/>
            </a:endParaRPr>
          </a:p>
        </p:txBody>
      </p:sp>
    </p:spTree>
    <p:extLst>
      <p:ext uri="{BB962C8B-B14F-4D97-AF65-F5344CB8AC3E}">
        <p14:creationId xmlns:p14="http://schemas.microsoft.com/office/powerpoint/2010/main" val="3069983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sz="3600" dirty="0" smtClean="0">
                <a:solidFill>
                  <a:srgbClr val="FFFF00"/>
                </a:solidFill>
                <a:latin typeface="Comic Sans MS" pitchFamily="66" charset="0"/>
              </a:rPr>
              <a:t>Positivo.</a:t>
            </a:r>
            <a:endParaRPr lang="es-CO" sz="3600" dirty="0">
              <a:solidFill>
                <a:srgbClr val="FFFF00"/>
              </a:solidFill>
              <a:latin typeface="Comic Sans MS" pitchFamily="66" charset="0"/>
            </a:endParaRPr>
          </a:p>
        </p:txBody>
      </p:sp>
      <p:sp>
        <p:nvSpPr>
          <p:cNvPr id="3" name="2 Marcador de contenido"/>
          <p:cNvSpPr>
            <a:spLocks noGrp="1"/>
          </p:cNvSpPr>
          <p:nvPr>
            <p:ph sz="quarter" idx="13"/>
          </p:nvPr>
        </p:nvSpPr>
        <p:spPr/>
        <p:txBody>
          <a:bodyPr>
            <a:normAutofit/>
          </a:bodyPr>
          <a:lstStyle/>
          <a:p>
            <a:pPr marL="0" indent="0">
              <a:buNone/>
            </a:pPr>
            <a:endParaRPr lang="es-CO" sz="2000" dirty="0" smtClean="0">
              <a:solidFill>
                <a:srgbClr val="FFFF00"/>
              </a:solidFill>
              <a:latin typeface="Comic Sans MS" pitchFamily="66" charset="0"/>
            </a:endParaRPr>
          </a:p>
          <a:p>
            <a:pPr marL="0" indent="0">
              <a:buNone/>
            </a:pPr>
            <a:r>
              <a:rPr lang="es-CO" sz="2000" dirty="0" smtClean="0">
                <a:solidFill>
                  <a:srgbClr val="FFFF00"/>
                </a:solidFill>
                <a:latin typeface="Comic Sans MS" pitchFamily="66" charset="0"/>
              </a:rPr>
              <a:t>un</a:t>
            </a:r>
            <a:r>
              <a:rPr lang="es-CO" sz="2000" dirty="0">
                <a:solidFill>
                  <a:srgbClr val="FFFF00"/>
                </a:solidFill>
                <a:latin typeface="Comic Sans MS" pitchFamily="66" charset="0"/>
              </a:rPr>
              <a:t> positivo es el que lleva la electricidad (en corriente alterna, la de casa) ahora quieres saber cual color, </a:t>
            </a:r>
            <a:r>
              <a:rPr lang="es-CO" sz="2000" dirty="0" smtClean="0">
                <a:solidFill>
                  <a:srgbClr val="FFFF00"/>
                </a:solidFill>
                <a:latin typeface="Comic Sans MS" pitchFamily="66" charset="0"/>
              </a:rPr>
              <a:t>ahí </a:t>
            </a:r>
            <a:r>
              <a:rPr lang="es-CO" sz="2000" dirty="0">
                <a:solidFill>
                  <a:srgbClr val="FFFF00"/>
                </a:solidFill>
                <a:latin typeface="Comic Sans MS" pitchFamily="66" charset="0"/>
              </a:rPr>
              <a:t>esta el problema cada electricista coloca cableado del que le traen no hay un orden, pueden ser todos del mismo color, diferentes colores c/u, sino tienes herramientas, o instrumentos para revisar electricidad, lo que puedes hacer toca con una punta el metal del soket y el que haga chispa ese llevara la corriente, siempre que hagas esto que haya otra persona, que corte corriente desde los fusibles... cuando vayas a probar subes los fusibles (que pase corriente) y cuando terminen bajen los fusibles..</a:t>
            </a:r>
            <a:endParaRPr lang="es-CO" sz="2000" dirty="0">
              <a:solidFill>
                <a:srgbClr val="FFFF00"/>
              </a:solidFill>
              <a:latin typeface="Comic Sans MS" pitchFamily="66" charset="0"/>
            </a:endParaRPr>
          </a:p>
        </p:txBody>
      </p:sp>
    </p:spTree>
    <p:extLst>
      <p:ext uri="{BB962C8B-B14F-4D97-AF65-F5344CB8AC3E}">
        <p14:creationId xmlns:p14="http://schemas.microsoft.com/office/powerpoint/2010/main" val="4704096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8640"/>
            <a:ext cx="7924800" cy="724942"/>
          </a:xfrm>
        </p:spPr>
        <p:txBody>
          <a:bodyPr/>
          <a:lstStyle/>
          <a:p>
            <a:pPr algn="ctr"/>
            <a:r>
              <a:rPr lang="es-CO" sz="3600" dirty="0" smtClean="0">
                <a:solidFill>
                  <a:srgbClr val="FFFF00"/>
                </a:solidFill>
                <a:latin typeface="Comic Sans MS" pitchFamily="66" charset="0"/>
              </a:rPr>
              <a:t>Tierra.</a:t>
            </a:r>
            <a:endParaRPr lang="es-CO" sz="3600" dirty="0">
              <a:solidFill>
                <a:srgbClr val="FFFF00"/>
              </a:solidFill>
              <a:latin typeface="Comic Sans MS" pitchFamily="66" charset="0"/>
            </a:endParaRPr>
          </a:p>
        </p:txBody>
      </p:sp>
      <p:sp>
        <p:nvSpPr>
          <p:cNvPr id="3" name="2 Marcador de contenido"/>
          <p:cNvSpPr>
            <a:spLocks noGrp="1"/>
          </p:cNvSpPr>
          <p:nvPr>
            <p:ph sz="quarter" idx="13"/>
          </p:nvPr>
        </p:nvSpPr>
        <p:spPr>
          <a:xfrm>
            <a:off x="251520" y="836712"/>
            <a:ext cx="8568952" cy="5904656"/>
          </a:xfrm>
        </p:spPr>
        <p:txBody>
          <a:bodyPr>
            <a:noAutofit/>
          </a:bodyPr>
          <a:lstStyle/>
          <a:p>
            <a:pPr marL="0" indent="0">
              <a:buNone/>
            </a:pPr>
            <a:r>
              <a:rPr lang="es-CO" sz="2000" dirty="0">
                <a:solidFill>
                  <a:srgbClr val="FFFF00"/>
                </a:solidFill>
              </a:rPr>
              <a:t>Cuando se genera la tensión ( central eléctrica ) un polo lo meten entre la tierra </a:t>
            </a:r>
            <a:r>
              <a:rPr lang="es-CO" sz="2000" dirty="0">
                <a:solidFill>
                  <a:srgbClr val="FFFF00"/>
                </a:solidFill>
              </a:rPr>
              <a:t/>
            </a:r>
            <a:br>
              <a:rPr lang="es-CO" sz="2000" dirty="0">
                <a:solidFill>
                  <a:srgbClr val="FFFF00"/>
                </a:solidFill>
              </a:rPr>
            </a:br>
            <a:r>
              <a:rPr lang="es-CO" sz="2000" dirty="0">
                <a:solidFill>
                  <a:srgbClr val="FFFF00"/>
                </a:solidFill>
              </a:rPr>
              <a:t>con varios palos metálico profundos varios metros.</a:t>
            </a:r>
            <a:r>
              <a:rPr lang="es-CO" sz="2000" dirty="0">
                <a:solidFill>
                  <a:srgbClr val="FFFF00"/>
                </a:solidFill>
              </a:rPr>
              <a:t/>
            </a:r>
            <a:br>
              <a:rPr lang="es-CO" sz="2000" dirty="0">
                <a:solidFill>
                  <a:srgbClr val="FFFF00"/>
                </a:solidFill>
              </a:rPr>
            </a:br>
            <a:r>
              <a:rPr lang="es-CO" sz="2000" dirty="0">
                <a:solidFill>
                  <a:srgbClr val="FFFF00"/>
                </a:solidFill>
              </a:rPr>
              <a:t>el otro polo lo envían con un alambre de cobre .</a:t>
            </a:r>
            <a:r>
              <a:rPr lang="es-CO" sz="2000" dirty="0">
                <a:solidFill>
                  <a:srgbClr val="FFFF00"/>
                </a:solidFill>
              </a:rPr>
              <a:t/>
            </a:r>
            <a:br>
              <a:rPr lang="es-CO" sz="2000" dirty="0">
                <a:solidFill>
                  <a:srgbClr val="FFFF00"/>
                </a:solidFill>
              </a:rPr>
            </a:br>
            <a:r>
              <a:rPr lang="es-CO" sz="2000" dirty="0">
                <a:solidFill>
                  <a:srgbClr val="FFFF00"/>
                </a:solidFill>
              </a:rPr>
              <a:t>Este polo s e llama </a:t>
            </a:r>
            <a:r>
              <a:rPr lang="es-CO" sz="2000" dirty="0" smtClean="0">
                <a:solidFill>
                  <a:srgbClr val="FFFF00"/>
                </a:solidFill>
              </a:rPr>
              <a:t>fase El </a:t>
            </a:r>
            <a:r>
              <a:rPr lang="es-CO" sz="2000" dirty="0">
                <a:solidFill>
                  <a:srgbClr val="FFFF00"/>
                </a:solidFill>
              </a:rPr>
              <a:t>otro se llama tierra .</a:t>
            </a:r>
            <a:r>
              <a:rPr lang="es-CO" sz="2000" dirty="0">
                <a:solidFill>
                  <a:srgbClr val="FFFF00"/>
                </a:solidFill>
              </a:rPr>
              <a:t/>
            </a:r>
            <a:br>
              <a:rPr lang="es-CO" sz="2000" dirty="0">
                <a:solidFill>
                  <a:srgbClr val="FFFF00"/>
                </a:solidFill>
              </a:rPr>
            </a:br>
            <a:r>
              <a:rPr lang="es-CO" sz="2000" dirty="0">
                <a:solidFill>
                  <a:srgbClr val="FFFF00"/>
                </a:solidFill>
              </a:rPr>
              <a:t>Después de una tal distancia el polo '' fase '' llega con su alambre de cobre al punto X -</a:t>
            </a:r>
            <a:r>
              <a:rPr lang="es-CO" sz="2000" dirty="0">
                <a:solidFill>
                  <a:srgbClr val="FFFF00"/>
                </a:solidFill>
              </a:rPr>
              <a:t/>
            </a:r>
            <a:br>
              <a:rPr lang="es-CO" sz="2000" dirty="0">
                <a:solidFill>
                  <a:srgbClr val="FFFF00"/>
                </a:solidFill>
              </a:rPr>
            </a:br>
            <a:r>
              <a:rPr lang="es-CO" sz="2000" dirty="0">
                <a:solidFill>
                  <a:srgbClr val="FFFF00"/>
                </a:solidFill>
              </a:rPr>
              <a:t>Poniendo un palo profundo en la tierra se puede sacar el segundo polo '' tierra '' </a:t>
            </a:r>
            <a:r>
              <a:rPr lang="es-CO" sz="2000" dirty="0">
                <a:solidFill>
                  <a:srgbClr val="FFFF00"/>
                </a:solidFill>
              </a:rPr>
              <a:t/>
            </a:r>
            <a:br>
              <a:rPr lang="es-CO" sz="2000" dirty="0">
                <a:solidFill>
                  <a:srgbClr val="FFFF00"/>
                </a:solidFill>
              </a:rPr>
            </a:br>
            <a:r>
              <a:rPr lang="es-CO" sz="2000" dirty="0">
                <a:solidFill>
                  <a:srgbClr val="FFFF00"/>
                </a:solidFill>
              </a:rPr>
              <a:t>Ambos polos han llegado al punto X .. uno caminando en un hilo metálico</a:t>
            </a:r>
            <a:r>
              <a:rPr lang="es-CO" sz="2000" dirty="0">
                <a:solidFill>
                  <a:srgbClr val="FFFF00"/>
                </a:solidFill>
              </a:rPr>
              <a:t/>
            </a:r>
            <a:br>
              <a:rPr lang="es-CO" sz="2000" dirty="0">
                <a:solidFill>
                  <a:srgbClr val="FFFF00"/>
                </a:solidFill>
              </a:rPr>
            </a:br>
            <a:r>
              <a:rPr lang="es-CO" sz="2000" dirty="0">
                <a:solidFill>
                  <a:srgbClr val="FFFF00"/>
                </a:solidFill>
              </a:rPr>
              <a:t>el otro usando todo el mundo , o sea la tierra , como conductor .</a:t>
            </a:r>
            <a:r>
              <a:rPr lang="es-CO" sz="2000" dirty="0">
                <a:solidFill>
                  <a:srgbClr val="FFFF00"/>
                </a:solidFill>
              </a:rPr>
              <a:t/>
            </a:r>
            <a:br>
              <a:rPr lang="es-CO" sz="2000" dirty="0">
                <a:solidFill>
                  <a:srgbClr val="FFFF00"/>
                </a:solidFill>
              </a:rPr>
            </a:br>
            <a:r>
              <a:rPr lang="es-CO" sz="2000" dirty="0">
                <a:solidFill>
                  <a:srgbClr val="FFFF00"/>
                </a:solidFill>
              </a:rPr>
              <a:t>Con PERAS Y MANZANAS te he dicho lo que pasa.</a:t>
            </a:r>
            <a:r>
              <a:rPr lang="es-CO" sz="2000" dirty="0">
                <a:solidFill>
                  <a:srgbClr val="FFFF00"/>
                </a:solidFill>
              </a:rPr>
              <a:t/>
            </a:r>
            <a:br>
              <a:rPr lang="es-CO" sz="2000" dirty="0">
                <a:solidFill>
                  <a:srgbClr val="FFFF00"/>
                </a:solidFill>
              </a:rPr>
            </a:br>
            <a:r>
              <a:rPr lang="es-CO" sz="2000" dirty="0">
                <a:solidFill>
                  <a:srgbClr val="FFFF00"/>
                </a:solidFill>
              </a:rPr>
              <a:t>Mejor eso lo </a:t>
            </a:r>
            <a:r>
              <a:rPr lang="es-CO" sz="2000" dirty="0" smtClean="0">
                <a:solidFill>
                  <a:srgbClr val="FFFF00"/>
                </a:solidFill>
              </a:rPr>
              <a:t> </a:t>
            </a:r>
            <a:r>
              <a:rPr lang="es-CO" sz="2000" dirty="0">
                <a:solidFill>
                  <a:srgbClr val="FFFF00"/>
                </a:solidFill>
              </a:rPr>
              <a:t>que pasaba en el 1880 .</a:t>
            </a:r>
            <a:r>
              <a:rPr lang="es-CO" sz="2000" dirty="0">
                <a:solidFill>
                  <a:srgbClr val="FFFF00"/>
                </a:solidFill>
              </a:rPr>
              <a:t/>
            </a:r>
            <a:br>
              <a:rPr lang="es-CO" sz="2000" dirty="0">
                <a:solidFill>
                  <a:srgbClr val="FFFF00"/>
                </a:solidFill>
              </a:rPr>
            </a:br>
            <a:r>
              <a:rPr lang="es-CO" sz="2000" dirty="0">
                <a:solidFill>
                  <a:srgbClr val="FFFF00"/>
                </a:solidFill>
              </a:rPr>
              <a:t/>
            </a:r>
            <a:br>
              <a:rPr lang="es-CO" sz="2000" dirty="0">
                <a:solidFill>
                  <a:srgbClr val="FFFF00"/>
                </a:solidFill>
              </a:rPr>
            </a:br>
            <a:r>
              <a:rPr lang="es-CO" sz="2000" dirty="0">
                <a:solidFill>
                  <a:srgbClr val="FFFF00"/>
                </a:solidFill>
              </a:rPr>
              <a:t>La tierra se usaba como un conductor. Si observa la segunda ley de Ohm</a:t>
            </a:r>
            <a:r>
              <a:rPr lang="es-CO" sz="2000" dirty="0">
                <a:solidFill>
                  <a:srgbClr val="FFFF00"/>
                </a:solidFill>
              </a:rPr>
              <a:t/>
            </a:r>
            <a:br>
              <a:rPr lang="es-CO" sz="2000" dirty="0">
                <a:solidFill>
                  <a:srgbClr val="FFFF00"/>
                </a:solidFill>
              </a:rPr>
            </a:br>
            <a:r>
              <a:rPr lang="es-CO" sz="2000" dirty="0">
                <a:solidFill>
                  <a:srgbClr val="FFFF00"/>
                </a:solidFill>
              </a:rPr>
              <a:t>LA RESISTENCIA DE UN CONDUCTOR es inversamente proporcional a la sección del conductor.</a:t>
            </a:r>
            <a:r>
              <a:rPr lang="es-CO" sz="2000" dirty="0">
                <a:solidFill>
                  <a:srgbClr val="FFFF00"/>
                </a:solidFill>
              </a:rPr>
              <a:t/>
            </a:r>
            <a:br>
              <a:rPr lang="es-CO" sz="2000" dirty="0">
                <a:solidFill>
                  <a:srgbClr val="FFFF00"/>
                </a:solidFill>
              </a:rPr>
            </a:br>
            <a:r>
              <a:rPr lang="es-CO" sz="2000" dirty="0">
                <a:solidFill>
                  <a:srgbClr val="FFFF00"/>
                </a:solidFill>
              </a:rPr>
              <a:t>Usando el mundo entero como conductor con un diámetro de 12000 Km la </a:t>
            </a:r>
            <a:r>
              <a:rPr lang="es-CO" sz="2000" dirty="0">
                <a:solidFill>
                  <a:srgbClr val="FFFF00"/>
                </a:solidFill>
              </a:rPr>
              <a:t/>
            </a:r>
            <a:br>
              <a:rPr lang="es-CO" sz="2000" dirty="0">
                <a:solidFill>
                  <a:srgbClr val="FFFF00"/>
                </a:solidFill>
              </a:rPr>
            </a:br>
            <a:r>
              <a:rPr lang="es-CO" sz="2000" dirty="0">
                <a:solidFill>
                  <a:srgbClr val="FFFF00"/>
                </a:solidFill>
              </a:rPr>
              <a:t>resistencia (pensaban) es CERO ohm .. Como decirle que no tenían razón ?</a:t>
            </a:r>
            <a:r>
              <a:rPr lang="es-CO" sz="2000" dirty="0">
                <a:solidFill>
                  <a:srgbClr val="FFFF00"/>
                </a:solidFill>
              </a:rPr>
              <a:t/>
            </a:r>
            <a:br>
              <a:rPr lang="es-CO" sz="2000" dirty="0">
                <a:solidFill>
                  <a:srgbClr val="FFFF00"/>
                </a:solidFill>
              </a:rPr>
            </a:br>
            <a:r>
              <a:rPr lang="es-CO" sz="2000" dirty="0">
                <a:solidFill>
                  <a:srgbClr val="FFFF00"/>
                </a:solidFill>
              </a:rPr>
              <a:t>El problema era poner un palo tanto profundo en la tierra de permitir un pasaje así grande de corriente que , cada día , aumentaba con el aumentar de los usuarios de energía </a:t>
            </a:r>
            <a:r>
              <a:rPr lang="es-CO" sz="2000" dirty="0" smtClean="0">
                <a:solidFill>
                  <a:srgbClr val="FFFF00"/>
                </a:solidFill>
              </a:rPr>
              <a:t>eléctrica</a:t>
            </a:r>
            <a:r>
              <a:rPr lang="es-CO" sz="2000" dirty="0">
                <a:solidFill>
                  <a:srgbClr val="FFFF00"/>
                </a:solidFill>
              </a:rPr>
              <a:t>.</a:t>
            </a:r>
            <a:r>
              <a:rPr lang="es-CO" sz="2000" dirty="0">
                <a:solidFill>
                  <a:srgbClr val="FFFF00"/>
                </a:solidFill>
              </a:rPr>
              <a:t/>
            </a:r>
            <a:br>
              <a:rPr lang="es-CO" sz="2000" dirty="0">
                <a:solidFill>
                  <a:srgbClr val="FFFF00"/>
                </a:solidFill>
              </a:rPr>
            </a:br>
            <a:endParaRPr lang="es-CO" sz="2000" dirty="0">
              <a:solidFill>
                <a:srgbClr val="FFFF00"/>
              </a:solidFill>
              <a:latin typeface="Comic Sans MS" pitchFamily="66" charset="0"/>
            </a:endParaRPr>
          </a:p>
        </p:txBody>
      </p:sp>
    </p:spTree>
    <p:extLst>
      <p:ext uri="{BB962C8B-B14F-4D97-AF65-F5344CB8AC3E}">
        <p14:creationId xmlns:p14="http://schemas.microsoft.com/office/powerpoint/2010/main" val="2885413385"/>
      </p:ext>
    </p:extLst>
  </p:cSld>
  <p:clrMapOvr>
    <a:masterClrMapping/>
  </p:clrMapOvr>
</p:sld>
</file>

<file path=ppt/theme/theme1.xml><?xml version="1.0" encoding="utf-8"?>
<a:theme xmlns:a="http://schemas.openxmlformats.org/drawingml/2006/main" name="Horizonte">
  <a:themeElements>
    <a:clrScheme name="Horizonte">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te">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te">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31</TotalTime>
  <Words>110</Words>
  <Application>Microsoft Office PowerPoint</Application>
  <PresentationFormat>Presentación en pantalla (4:3)</PresentationFormat>
  <Paragraphs>25</Paragraphs>
  <Slides>7</Slides>
  <Notes>0</Notes>
  <HiddenSlides>0</HiddenSlides>
  <MMClips>0</MMClips>
  <ScaleCrop>false</ScaleCrop>
  <HeadingPairs>
    <vt:vector size="4" baseType="variant">
      <vt:variant>
        <vt:lpstr>Tema</vt:lpstr>
      </vt:variant>
      <vt:variant>
        <vt:i4>1</vt:i4>
      </vt:variant>
      <vt:variant>
        <vt:lpstr>Títulos de diapositiva</vt:lpstr>
      </vt:variant>
      <vt:variant>
        <vt:i4>7</vt:i4>
      </vt:variant>
    </vt:vector>
  </HeadingPairs>
  <TitlesOfParts>
    <vt:vector size="8" baseType="lpstr">
      <vt:lpstr>Horizonte</vt:lpstr>
      <vt:lpstr>ELECTRONICA BASICA.</vt:lpstr>
      <vt:lpstr>CORRIENTE.</vt:lpstr>
      <vt:lpstr>Voltaje.</vt:lpstr>
      <vt:lpstr>Polaridad.</vt:lpstr>
      <vt:lpstr>Neutro.</vt:lpstr>
      <vt:lpstr>Positivo.</vt:lpstr>
      <vt:lpstr>Tierra.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ELECTRONICA BASICA.</dc:title>
  <dc:creator>equipo</dc:creator>
  <cp:lastModifiedBy>equipo</cp:lastModifiedBy>
  <cp:revision>4</cp:revision>
  <dcterms:created xsi:type="dcterms:W3CDTF">2013-03-12T03:30:08Z</dcterms:created>
  <dcterms:modified xsi:type="dcterms:W3CDTF">2013-03-12T04:01:28Z</dcterms:modified>
</cp:coreProperties>
</file>